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0" r:id="rId5"/>
    <p:sldId id="262" r:id="rId6"/>
    <p:sldId id="265" r:id="rId7"/>
    <p:sldId id="264" r:id="rId8"/>
    <p:sldId id="284" r:id="rId9"/>
    <p:sldId id="268" r:id="rId10"/>
    <p:sldId id="269" r:id="rId11"/>
    <p:sldId id="270" r:id="rId12"/>
    <p:sldId id="280" r:id="rId13"/>
    <p:sldId id="281" r:id="rId14"/>
    <p:sldId id="261" r:id="rId15"/>
    <p:sldId id="271" r:id="rId16"/>
    <p:sldId id="266" r:id="rId17"/>
    <p:sldId id="267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85"/>
  </p:normalViewPr>
  <p:slideViewPr>
    <p:cSldViewPr snapToGrid="0" snapToObjects="1">
      <p:cViewPr varScale="1">
        <p:scale>
          <a:sx n="89" d="100"/>
          <a:sy n="89" d="100"/>
        </p:scale>
        <p:origin x="8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/>
              <a:t>Big </a:t>
            </a:r>
            <a:r>
              <a:rPr lang="en-US" sz="4400" dirty="0"/>
              <a:t>Data Management and Analytics</a:t>
            </a:r>
            <a:br>
              <a:rPr lang="en-US" sz="4400" dirty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lnSpcReduction="10000"/>
          </a:bodyPr>
          <a:lstStyle/>
          <a:p>
            <a:r>
              <a:rPr lang="en-US" sz="4300" b="1" dirty="0">
                <a:solidFill>
                  <a:srgbClr val="800000"/>
                </a:solidFill>
              </a:rPr>
              <a:t>Introduction </a:t>
            </a:r>
          </a:p>
          <a:p>
            <a:endParaRPr lang="en-US" sz="3600" b="1" dirty="0">
              <a:solidFill>
                <a:srgbClr val="800000"/>
              </a:solidFill>
            </a:endParaRPr>
          </a:p>
          <a:p>
            <a:r>
              <a:rPr lang="en-US" sz="3600" b="1">
                <a:solidFill>
                  <a:srgbClr val="800000"/>
                </a:solidFill>
              </a:rPr>
              <a:t>Fall</a:t>
            </a:r>
            <a:r>
              <a:rPr lang="en-US" sz="3000"/>
              <a:t> 2020</a:t>
            </a:r>
            <a:endParaRPr lang="en-US" sz="3000" dirty="0"/>
          </a:p>
          <a:p>
            <a:r>
              <a:rPr lang="en-US" sz="3000" b="1" dirty="0">
                <a:solidFill>
                  <a:srgbClr val="800000"/>
                </a:solidFill>
              </a:rPr>
              <a:t>Dr. </a:t>
            </a:r>
            <a:r>
              <a:rPr lang="en-US" sz="3000" b="1" dirty="0" err="1">
                <a:solidFill>
                  <a:srgbClr val="800000"/>
                </a:solidFill>
              </a:rPr>
              <a:t>Latifur</a:t>
            </a:r>
            <a:r>
              <a:rPr lang="en-US" sz="3000" b="1" dirty="0">
                <a:solidFill>
                  <a:srgbClr val="800000"/>
                </a:solidFill>
              </a:rPr>
              <a:t>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Who’s Generating Big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0661" y="1694798"/>
            <a:ext cx="2724724" cy="2202150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/>
                <a:t>(all of us are generating data)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/>
                <a:t>(collecting all sorts of data)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/>
                <a:t>(tracking all objects all the time)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/>
                <a:t>(measuring all kinds of data) </a:t>
              </a: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25331" y="4985478"/>
            <a:ext cx="8071325" cy="13293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progress and innovation is no longer hindered by the ability to collect data</a:t>
            </a:r>
          </a:p>
          <a:p>
            <a:pPr>
              <a:lnSpc>
                <a:spcPct val="120000"/>
              </a:lnSpc>
            </a:pPr>
            <a:r>
              <a:rPr lang="en-US" dirty="0"/>
              <a:t>But, by the ability to manage, analyze, summarize, visualize, and discover knowledge from the collected data in a timely manner and in a scalable fashion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Has Changed…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5" y="1801236"/>
            <a:ext cx="8144480" cy="691503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Changed</a:t>
            </a:r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Old Model: </a:t>
            </a:r>
            <a:r>
              <a:rPr lang="en-US" dirty="0"/>
              <a:t>Few companies are generating data, all others are consuming data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New Model: </a:t>
              </a:r>
              <a:r>
                <a:rPr lang="en-US" dirty="0"/>
                <a:t>all of us are generating data, and all of us are consuming data 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driving Big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8" y="1945773"/>
            <a:ext cx="5170209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- Ad-hoc querying and reporting</a:t>
              </a:r>
            </a:p>
            <a:p>
              <a:r>
                <a:rPr lang="en-US" dirty="0"/>
                <a:t>- Data mining techniques</a:t>
              </a:r>
            </a:p>
            <a:p>
              <a:r>
                <a:rPr lang="en-US" dirty="0"/>
                <a:t>- Structured data, typical sources</a:t>
              </a:r>
            </a:p>
            <a:p>
              <a:r>
                <a:rPr lang="en-US" dirty="0"/>
                <a:t>- Small to mid-size datasets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- Optimizations and predictive analytics</a:t>
              </a:r>
            </a:p>
            <a:p>
              <a:r>
                <a:rPr lang="en-US" dirty="0"/>
                <a:t>- Complex statistical analysis</a:t>
              </a:r>
            </a:p>
            <a:p>
              <a:r>
                <a:rPr lang="en-US" dirty="0"/>
                <a:t>- All types of data, and many sources</a:t>
              </a:r>
            </a:p>
            <a:p>
              <a:r>
                <a:rPr lang="en-US" dirty="0"/>
                <a:t>- Very large datasets</a:t>
              </a:r>
            </a:p>
            <a:p>
              <a:r>
                <a:rPr lang="en-US" dirty="0"/>
                <a:t>- More of a real-time 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Value of Big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real-time in nature than traditional DW applications</a:t>
            </a:r>
          </a:p>
          <a:p>
            <a:r>
              <a:rPr lang="en-US" sz="2000" dirty="0"/>
              <a:t>Traditional DW architectures (e.g. </a:t>
            </a:r>
            <a:r>
              <a:rPr lang="en-US" sz="2000" dirty="0" err="1"/>
              <a:t>Exadata</a:t>
            </a:r>
            <a:r>
              <a:rPr lang="en-US" sz="2000" dirty="0"/>
              <a:t>, Teradata) are not well-suited for big data apps</a:t>
            </a:r>
          </a:p>
          <a:p>
            <a:r>
              <a:rPr lang="en-US" sz="2000" dirty="0"/>
              <a:t>Shared nothing, massively parallel processing, scale out architectures are well-suited for big data apps</a:t>
            </a:r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58" y="1802401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79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Challenges in Handling Big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6" y="1792399"/>
            <a:ext cx="6803221" cy="2528350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520287" y="4531379"/>
            <a:ext cx="7345363" cy="16529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Bottleneck is in technology</a:t>
            </a:r>
          </a:p>
          <a:p>
            <a:pPr lvl="1"/>
            <a:r>
              <a:rPr lang="en-US" dirty="0"/>
              <a:t>New architecture, algorithms, techniques are needed</a:t>
            </a:r>
          </a:p>
          <a:p>
            <a:r>
              <a:rPr lang="en-US" b="1" dirty="0">
                <a:solidFill>
                  <a:srgbClr val="800000"/>
                </a:solidFill>
              </a:rPr>
              <a:t>Also in technical skills</a:t>
            </a:r>
          </a:p>
          <a:p>
            <a:pPr lvl="1"/>
            <a:r>
              <a:rPr lang="en-US" dirty="0"/>
              <a:t>Experts in using the new technology and dealing with big data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457" y="2174566"/>
            <a:ext cx="7345363" cy="393192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/>
              <a:t>What Technology Do We Have</a:t>
            </a:r>
          </a:p>
          <a:p>
            <a:pPr marL="0" indent="0" algn="ctr">
              <a:buNone/>
            </a:pPr>
            <a:r>
              <a:rPr lang="en-US" sz="3200" b="1" dirty="0"/>
              <a:t>For Big Data ??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2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8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4" y="1860587"/>
            <a:ext cx="7966438" cy="4347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focus on </a:t>
            </a:r>
            <a:r>
              <a:rPr lang="en-US" b="1" i="1" dirty="0">
                <a:solidFill>
                  <a:srgbClr val="0000FF"/>
                </a:solidFill>
              </a:rPr>
              <a:t>Hadoop/</a:t>
            </a:r>
            <a:r>
              <a:rPr lang="en-US" b="1" i="1" dirty="0" err="1">
                <a:solidFill>
                  <a:srgbClr val="0000FF"/>
                </a:solidFill>
              </a:rPr>
              <a:t>MapReduce</a:t>
            </a:r>
            <a:r>
              <a:rPr lang="en-US" b="1" i="1" dirty="0">
                <a:solidFill>
                  <a:srgbClr val="0000FF"/>
                </a:solidFill>
              </a:rPr>
              <a:t> technology, NoSQL (key-Value), </a:t>
            </a:r>
            <a:r>
              <a:rPr lang="en-US" b="1" i="1" dirty="0" err="1">
                <a:solidFill>
                  <a:srgbClr val="0000FF"/>
                </a:solidFill>
              </a:rPr>
              <a:t>BigTable</a:t>
            </a:r>
            <a:r>
              <a:rPr lang="en-US" b="1" i="1" dirty="0">
                <a:solidFill>
                  <a:srgbClr val="0000FF"/>
                </a:solidFill>
              </a:rPr>
              <a:t>, Cassandra, SPARK, Stream…</a:t>
            </a:r>
          </a:p>
          <a:p>
            <a:r>
              <a:rPr lang="en-US" b="1" dirty="0">
                <a:solidFill>
                  <a:srgbClr val="800000"/>
                </a:solidFill>
              </a:rPr>
              <a:t>Learn the platform (how it is designed and works)</a:t>
            </a:r>
          </a:p>
          <a:p>
            <a:pPr lvl="1"/>
            <a:r>
              <a:rPr lang="en-US" dirty="0"/>
              <a:t>How big data are managed in a scalable, efficient way</a:t>
            </a:r>
          </a:p>
          <a:p>
            <a:r>
              <a:rPr lang="en-US" b="1" dirty="0">
                <a:solidFill>
                  <a:srgbClr val="800000"/>
                </a:solidFill>
              </a:rPr>
              <a:t>Learn writing Hadoop jobs/SPARK in different languages </a:t>
            </a:r>
          </a:p>
          <a:p>
            <a:pPr lvl="1"/>
            <a:r>
              <a:rPr lang="en-US" dirty="0"/>
              <a:t>Programming Languages: Java, C, Python, Scala </a:t>
            </a:r>
          </a:p>
          <a:p>
            <a:pPr lvl="1"/>
            <a:r>
              <a:rPr lang="en-US" dirty="0"/>
              <a:t>High-Level Languages: Apache Hive, CQL</a:t>
            </a:r>
          </a:p>
          <a:p>
            <a:r>
              <a:rPr lang="en-US" b="1" dirty="0">
                <a:solidFill>
                  <a:srgbClr val="800000"/>
                </a:solidFill>
              </a:rPr>
              <a:t>Learn advanced analytics tools on top of </a:t>
            </a:r>
            <a:r>
              <a:rPr lang="en-US" b="1" dirty="0" err="1">
                <a:solidFill>
                  <a:srgbClr val="800000"/>
                </a:solidFill>
              </a:rPr>
              <a:t>Hadoop</a:t>
            </a:r>
            <a:endParaRPr lang="en-US" dirty="0"/>
          </a:p>
          <a:p>
            <a:pPr lvl="1"/>
            <a:r>
              <a:rPr lang="en-US" dirty="0"/>
              <a:t>Mahout: Data mining and machine learning tools over big data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Applications: Recommendations</a:t>
            </a:r>
          </a:p>
          <a:p>
            <a:r>
              <a:rPr lang="en-US" dirty="0">
                <a:solidFill>
                  <a:schemeClr val="tx1"/>
                </a:solidFill>
              </a:rPr>
              <a:t>Graph Processing: Pregel (</a:t>
            </a:r>
            <a:r>
              <a:rPr lang="en-US" dirty="0" err="1">
                <a:solidFill>
                  <a:schemeClr val="tx1"/>
                </a:solidFill>
              </a:rPr>
              <a:t>Giraf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1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i="1" dirty="0">
                <a:solidFill>
                  <a:srgbClr val="0000FF"/>
                </a:solidFill>
              </a:rPr>
              <a:t>What is Big Data?</a:t>
            </a:r>
          </a:p>
          <a:p>
            <a:pPr marL="0" indent="0" algn="ctr">
              <a:buNone/>
            </a:pPr>
            <a:r>
              <a:rPr lang="en-US" sz="3200" b="1" i="1" dirty="0">
                <a:solidFill>
                  <a:srgbClr val="0000FF"/>
                </a:solidFill>
              </a:rPr>
              <a:t>What makes data, “Big”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5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 single standard definition…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/>
              <a:t>“</a:t>
            </a:r>
            <a:r>
              <a:rPr lang="en-US" b="1" i="1" dirty="0">
                <a:solidFill>
                  <a:srgbClr val="800000"/>
                </a:solidFill>
              </a:rPr>
              <a:t>Big Data</a:t>
            </a:r>
            <a:r>
              <a:rPr lang="en-US" dirty="0"/>
              <a:t>” is data whose scale, diversity, and complexity require new architecture, techniques, algorithms, and analytics to manage it and extract value and hidden knowledge from 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Data: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1-Scale (Volume)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956776"/>
            <a:ext cx="5030405" cy="14782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/>
              <a:t>44x increase from 2009 2020</a:t>
            </a:r>
          </a:p>
          <a:p>
            <a:pPr lvl="1"/>
            <a:r>
              <a:rPr lang="en-US" dirty="0"/>
              <a:t>From 0.8 </a:t>
            </a:r>
            <a:r>
              <a:rPr lang="en-US" dirty="0" err="1"/>
              <a:t>zettabytes</a:t>
            </a:r>
            <a:r>
              <a:rPr lang="en-US" dirty="0"/>
              <a:t> to 35zb</a:t>
            </a:r>
          </a:p>
          <a:p>
            <a:r>
              <a:rPr lang="en-US" dirty="0"/>
              <a:t>Data volume is increasing exponentially </a:t>
            </a:r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4" y="3235328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318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rgbClr val="0000FF"/>
                  </a:solidFill>
                </a:rPr>
                <a:t>Exponential increase in collected/generated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06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Data: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2-Complexity (Variety)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59" y="1860326"/>
            <a:ext cx="5144976" cy="32873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Various formats, types, and structures</a:t>
            </a:r>
          </a:p>
          <a:p>
            <a:r>
              <a:rPr lang="en-US" dirty="0"/>
              <a:t>Text, numerical, images, audio, video, sequences, time series, social media data, multi-dim arrays, etc…</a:t>
            </a:r>
          </a:p>
          <a:p>
            <a:r>
              <a:rPr lang="en-US" dirty="0"/>
              <a:t>Static data vs. streaming data  </a:t>
            </a:r>
          </a:p>
          <a:p>
            <a:r>
              <a:rPr lang="en-US" dirty="0"/>
              <a:t>A single application can be generating/collecting many types of data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15" y="4400178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 extract knowledge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</a:t>
            </a:r>
            <a:r>
              <a:rPr lang="en-US"/>
              <a:t>: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3-Speed </a:t>
            </a:r>
            <a:r>
              <a:rPr lang="en-US" dirty="0">
                <a:solidFill>
                  <a:srgbClr val="0000FF"/>
                </a:solidFill>
              </a:rPr>
              <a:t>(Velocity)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44" y="1768251"/>
            <a:ext cx="8231609" cy="4297270"/>
          </a:xfrm>
        </p:spPr>
        <p:txBody>
          <a:bodyPr>
            <a:normAutofit/>
          </a:bodyPr>
          <a:lstStyle/>
          <a:p>
            <a:r>
              <a:rPr lang="en-US" dirty="0"/>
              <a:t>Data is begin generated fast and need to be processed fast</a:t>
            </a:r>
          </a:p>
          <a:p>
            <a:r>
              <a:rPr lang="en-US" dirty="0"/>
              <a:t>Online Data Analytics</a:t>
            </a:r>
          </a:p>
          <a:p>
            <a:r>
              <a:rPr lang="en-US" dirty="0"/>
              <a:t>Late decisions </a:t>
            </a:r>
            <a:r>
              <a:rPr lang="en-US" dirty="0">
                <a:sym typeface="Wingdings"/>
              </a:rPr>
              <a:t> missing opportunities</a:t>
            </a:r>
          </a:p>
          <a:p>
            <a:r>
              <a:rPr lang="en-US" b="1" dirty="0">
                <a:solidFill>
                  <a:srgbClr val="800000"/>
                </a:solidFill>
                <a:sym typeface="Wingdings"/>
              </a:rPr>
              <a:t>Examples</a:t>
            </a:r>
          </a:p>
          <a:p>
            <a:pPr lvl="1"/>
            <a:r>
              <a:rPr lang="en-US" sz="1900" b="1" dirty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>
              <a:sym typeface="Wingdings"/>
            </a:endParaRPr>
          </a:p>
          <a:p>
            <a:pPr lvl="1"/>
            <a:r>
              <a:rPr lang="en-US" sz="1900" b="1" dirty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36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Data: 3V’s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12" y="1904503"/>
            <a:ext cx="5380341" cy="380414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1795882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4379033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Make it 4V’s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Big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711110"/>
            <a:ext cx="4636981" cy="2763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808" y="4653113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OLTP: </a:t>
            </a:r>
            <a:r>
              <a:rPr lang="en-US" sz="1800" dirty="0"/>
              <a:t>Online Transaction Processing   (DBMSs)</a:t>
            </a:r>
          </a:p>
          <a:p>
            <a:r>
              <a:rPr lang="en-US" sz="1800" b="1" dirty="0">
                <a:solidFill>
                  <a:srgbClr val="0000FF"/>
                </a:solidFill>
              </a:rPr>
              <a:t>OLAP: </a:t>
            </a:r>
            <a:r>
              <a:rPr lang="en-US" sz="1800" dirty="0"/>
              <a:t>Online Analytical Processing   (Data Warehousing)</a:t>
            </a:r>
          </a:p>
          <a:p>
            <a:r>
              <a:rPr lang="en-US" sz="1800" b="1" dirty="0">
                <a:solidFill>
                  <a:srgbClr val="0000FF"/>
                </a:solidFill>
              </a:rPr>
              <a:t>RTAP: </a:t>
            </a:r>
            <a:r>
              <a:rPr lang="en-US" sz="1800" dirty="0"/>
              <a:t>Real-Time Analytics Processing  (Big Data Architecture &amp; technology)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1893</TotalTime>
  <Words>693</Words>
  <Application>Microsoft Macintosh PowerPoint</Application>
  <PresentationFormat>On-screen Show (4:3)</PresentationFormat>
  <Paragraphs>106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Brush Script MT</vt:lpstr>
      <vt:lpstr>Arial</vt:lpstr>
      <vt:lpstr>Calibri</vt:lpstr>
      <vt:lpstr>Calisto MT</vt:lpstr>
      <vt:lpstr>Wingdings</vt:lpstr>
      <vt:lpstr>Capital</vt:lpstr>
      <vt:lpstr>Big Data Management and Analytics </vt:lpstr>
      <vt:lpstr>Introduction to Big Data</vt:lpstr>
      <vt:lpstr>Big Data Definition</vt:lpstr>
      <vt:lpstr>Characteristics of Big Data:  1-Scale (Volume)</vt:lpstr>
      <vt:lpstr>Characteristics of Big Data:  2-Complexity (Variety)</vt:lpstr>
      <vt:lpstr>Characteristics of Big Data:  3-Speed (Velocity)</vt:lpstr>
      <vt:lpstr>Big Data: 3V’s</vt:lpstr>
      <vt:lpstr>Some Make it 4V’s</vt:lpstr>
      <vt:lpstr>Harnessing Big Data</vt:lpstr>
      <vt:lpstr>Who’s Generating Big Data</vt:lpstr>
      <vt:lpstr>The Model Has Changed…</vt:lpstr>
      <vt:lpstr>What’s driving Big Data</vt:lpstr>
      <vt:lpstr>Value of Big Data Analytics</vt:lpstr>
      <vt:lpstr>Challenges in Handling Big Data</vt:lpstr>
      <vt:lpstr>PowerPoint Presentation</vt:lpstr>
      <vt:lpstr>PowerPoint Presentation</vt:lpstr>
      <vt:lpstr>Big Data Technology</vt:lpstr>
      <vt:lpstr>What You Will Learn…</vt:lpstr>
    </vt:vector>
  </TitlesOfParts>
  <Company>WPI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Microsoft Office User</cp:lastModifiedBy>
  <cp:revision>109</cp:revision>
  <dcterms:created xsi:type="dcterms:W3CDTF">2013-01-13T20:33:29Z</dcterms:created>
  <dcterms:modified xsi:type="dcterms:W3CDTF">2021-01-20T18:39:50Z</dcterms:modified>
</cp:coreProperties>
</file>